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163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557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495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344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036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013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552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341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818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189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402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22D6-8AF7-48FE-A19C-6D8E9DB77EF9}" type="datetimeFigureOut">
              <a:rPr lang="nb-NO" smtClean="0"/>
              <a:t>08.02.2021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676C4-3609-4531-83E7-A87FE84A49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811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image" Target="../media/image10.GI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79393" y="233082"/>
            <a:ext cx="10748779" cy="1645145"/>
          </a:xfrm>
        </p:spPr>
        <p:txBody>
          <a:bodyPr>
            <a:normAutofit/>
          </a:bodyPr>
          <a:lstStyle/>
          <a:p>
            <a:r>
              <a:rPr lang="nb-NO" sz="4000" dirty="0" smtClean="0">
                <a:latin typeface="+mn-lt"/>
              </a:rPr>
              <a:t>Chapter </a:t>
            </a:r>
            <a:r>
              <a:rPr lang="nb-NO" sz="4000" dirty="0" smtClean="0">
                <a:latin typeface="+mn-lt"/>
              </a:rPr>
              <a:t>3 </a:t>
            </a:r>
            <a:r>
              <a:rPr lang="nb-NO" sz="4000" dirty="0" err="1" smtClean="0">
                <a:latin typeface="+mn-lt"/>
              </a:rPr>
              <a:t>Lecture</a:t>
            </a:r>
            <a:r>
              <a:rPr lang="nb-NO" sz="4000" dirty="0" smtClean="0">
                <a:latin typeface="+mn-lt"/>
              </a:rPr>
              <a:t> </a:t>
            </a:r>
            <a:r>
              <a:rPr lang="nb-NO" sz="4000" dirty="0" smtClean="0">
                <a:latin typeface="+mn-lt"/>
              </a:rPr>
              <a:t>1: </a:t>
            </a:r>
            <a:r>
              <a:rPr lang="nb-NO" sz="4000" dirty="0" err="1" smtClean="0">
                <a:latin typeface="+mn-lt"/>
              </a:rPr>
              <a:t>Particles</a:t>
            </a:r>
            <a:r>
              <a:rPr lang="nb-NO" sz="4000" dirty="0" smtClean="0">
                <a:latin typeface="+mn-lt"/>
              </a:rPr>
              <a:t>, </a:t>
            </a:r>
            <a:r>
              <a:rPr lang="nb-NO" sz="4000" dirty="0" err="1">
                <a:latin typeface="+mn-lt"/>
              </a:rPr>
              <a:t>d</a:t>
            </a:r>
            <a:r>
              <a:rPr lang="nb-NO" sz="4000" dirty="0" err="1" smtClean="0">
                <a:latin typeface="+mn-lt"/>
              </a:rPr>
              <a:t>roplets</a:t>
            </a:r>
            <a:r>
              <a:rPr lang="nb-NO" sz="4000" dirty="0" smtClean="0">
                <a:latin typeface="+mn-lt"/>
              </a:rPr>
              <a:t> &amp; </a:t>
            </a:r>
            <a:r>
              <a:rPr lang="nb-NO" sz="4000" dirty="0" err="1" smtClean="0">
                <a:latin typeface="+mn-lt"/>
              </a:rPr>
              <a:t>bubbles</a:t>
            </a:r>
            <a:r>
              <a:rPr lang="nb-NO" sz="4000" dirty="0" smtClean="0">
                <a:latin typeface="+mn-lt"/>
              </a:rPr>
              <a:t> </a:t>
            </a:r>
            <a:r>
              <a:rPr lang="nb-NO" sz="3600" dirty="0" smtClean="0">
                <a:latin typeface="+mn-lt"/>
              </a:rPr>
              <a:t/>
            </a:r>
            <a:br>
              <a:rPr lang="nb-NO" sz="3600" dirty="0" smtClean="0">
                <a:latin typeface="+mn-lt"/>
              </a:rPr>
            </a:br>
            <a:r>
              <a:rPr lang="nb-NO" sz="3600" dirty="0" smtClean="0">
                <a:latin typeface="+mn-lt"/>
              </a:rPr>
              <a:t/>
            </a:r>
            <a:br>
              <a:rPr lang="nb-NO" sz="3600" dirty="0" smtClean="0">
                <a:latin typeface="+mn-lt"/>
              </a:rPr>
            </a:br>
            <a:r>
              <a:rPr lang="nb-NO" sz="3600" dirty="0" smtClean="0">
                <a:latin typeface="+mn-lt"/>
              </a:rPr>
              <a:t>8 </a:t>
            </a:r>
            <a:r>
              <a:rPr lang="nb-NO" sz="3600" dirty="0" err="1" smtClean="0">
                <a:latin typeface="+mn-lt"/>
              </a:rPr>
              <a:t>february</a:t>
            </a:r>
            <a:r>
              <a:rPr lang="nb-NO" sz="3600" dirty="0" smtClean="0">
                <a:latin typeface="+mn-lt"/>
              </a:rPr>
              <a:t> </a:t>
            </a:r>
            <a:r>
              <a:rPr lang="nb-NO" sz="3600" dirty="0">
                <a:latin typeface="+mn-lt"/>
              </a:rPr>
              <a:t>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2985247"/>
            <a:ext cx="9144000" cy="2665910"/>
          </a:xfrm>
        </p:spPr>
        <p:txBody>
          <a:bodyPr>
            <a:noAutofit/>
          </a:bodyPr>
          <a:lstStyle/>
          <a:p>
            <a:r>
              <a:rPr lang="nb-NO" sz="3200" dirty="0" err="1" smtClean="0"/>
              <a:t>Abstraction</a:t>
            </a:r>
            <a:r>
              <a:rPr lang="nb-NO" sz="3200" dirty="0" smtClean="0"/>
              <a:t> </a:t>
            </a:r>
            <a:r>
              <a:rPr lang="nb-NO" sz="3200" dirty="0" err="1" smtClean="0"/>
              <a:t>of</a:t>
            </a:r>
            <a:r>
              <a:rPr lang="nb-NO" sz="3200" dirty="0" smtClean="0"/>
              <a:t> </a:t>
            </a:r>
            <a:r>
              <a:rPr lang="nb-NO" sz="3200" dirty="0" err="1" smtClean="0"/>
              <a:t>chapter</a:t>
            </a:r>
            <a:r>
              <a:rPr lang="nb-NO" sz="3200" dirty="0" smtClean="0"/>
              <a:t> 3.1.1</a:t>
            </a:r>
          </a:p>
          <a:p>
            <a:r>
              <a:rPr lang="nb-NO" sz="3200" dirty="0" smtClean="0"/>
              <a:t>Training </a:t>
            </a:r>
            <a:r>
              <a:rPr lang="nb-NO" sz="3200" dirty="0" err="1" smtClean="0"/>
              <a:t>exercise</a:t>
            </a:r>
            <a:r>
              <a:rPr lang="nb-NO" sz="3200" dirty="0" smtClean="0"/>
              <a:t> 3.1</a:t>
            </a:r>
          </a:p>
          <a:p>
            <a:r>
              <a:rPr lang="nb-NO" sz="3200" dirty="0" smtClean="0"/>
              <a:t>Application </a:t>
            </a:r>
            <a:endParaRPr lang="nb-NO" sz="3200" dirty="0" smtClean="0"/>
          </a:p>
        </p:txBody>
      </p:sp>
    </p:spTree>
    <p:extLst>
      <p:ext uri="{BB962C8B-B14F-4D97-AF65-F5344CB8AC3E}">
        <p14:creationId xmlns:p14="http://schemas.microsoft.com/office/powerpoint/2010/main" val="23199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nb-NO" sz="3200" dirty="0" smtClean="0">
                <a:latin typeface="+mn-lt"/>
              </a:rPr>
              <a:t>Schedule:</a:t>
            </a:r>
            <a:endParaRPr lang="nb-NO" sz="3200" dirty="0">
              <a:latin typeface="+mn-lt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82811"/>
            <a:ext cx="10515600" cy="4694152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460" y="1245895"/>
            <a:ext cx="6668659" cy="514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9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2225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Sinking (falling)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9259" y="1054443"/>
            <a:ext cx="10515600" cy="4860968"/>
          </a:xfrm>
        </p:spPr>
        <p:txBody>
          <a:bodyPr>
            <a:normAutofit/>
          </a:bodyPr>
          <a:lstStyle/>
          <a:p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Aristoteles: </a:t>
            </a:r>
            <a:r>
              <a:rPr lang="nb-NO" dirty="0" err="1" smtClean="0"/>
              <a:t>Heavier</a:t>
            </a:r>
            <a:r>
              <a:rPr lang="nb-NO" dirty="0" smtClean="0"/>
              <a:t> </a:t>
            </a:r>
            <a:r>
              <a:rPr lang="nb-NO" dirty="0" err="1"/>
              <a:t>objects</a:t>
            </a:r>
            <a:r>
              <a:rPr lang="nb-NO" dirty="0"/>
              <a:t> fall </a:t>
            </a:r>
            <a:r>
              <a:rPr lang="nb-NO" dirty="0" smtClean="0"/>
              <a:t>faster</a:t>
            </a:r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  <a:p>
            <a:r>
              <a:rPr lang="nb-NO" dirty="0" err="1" smtClean="0"/>
              <a:t>Galilei’s</a:t>
            </a:r>
            <a:r>
              <a:rPr lang="nb-NO" dirty="0" smtClean="0"/>
              <a:t> Pisa </a:t>
            </a:r>
            <a:r>
              <a:rPr lang="nb-NO" dirty="0" err="1" smtClean="0"/>
              <a:t>tower</a:t>
            </a:r>
            <a:r>
              <a:rPr lang="nb-NO" dirty="0" smtClean="0"/>
              <a:t> </a:t>
            </a:r>
            <a:r>
              <a:rPr lang="nb-NO" dirty="0" err="1" smtClean="0"/>
              <a:t>experiment</a:t>
            </a:r>
            <a:r>
              <a:rPr lang="nb-NO" dirty="0" smtClean="0"/>
              <a:t>: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</a:t>
            </a:r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249" y="1446062"/>
            <a:ext cx="2605000" cy="434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1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145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Sinking (falling) </a:t>
            </a:r>
            <a:r>
              <a:rPr lang="nb-NO" dirty="0" err="1" smtClean="0"/>
              <a:t>velocity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solid </a:t>
            </a:r>
            <a:r>
              <a:rPr lang="nb-NO" dirty="0" err="1" smtClean="0"/>
              <a:t>objects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41867" y="1351004"/>
            <a:ext cx="10811933" cy="4897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 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35" y="1272873"/>
            <a:ext cx="3314828" cy="2995967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7534" y="3210540"/>
            <a:ext cx="6899275" cy="33848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7534" y="2087274"/>
            <a:ext cx="7117420" cy="381836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609536" y="4967416"/>
            <a:ext cx="1096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à"/>
            </a:pPr>
            <a:r>
              <a:rPr lang="nb-NO" sz="2800" dirty="0" err="1" smtClean="0">
                <a:sym typeface="Wingdings" panose="05000000000000000000" pitchFamily="2" charset="2"/>
              </a:rPr>
              <a:t>Heavier</a:t>
            </a:r>
            <a:r>
              <a:rPr lang="nb-NO" sz="2800" dirty="0" smtClean="0">
                <a:sym typeface="Wingdings" panose="05000000000000000000" pitchFamily="2" charset="2"/>
              </a:rPr>
              <a:t> </a:t>
            </a:r>
            <a:r>
              <a:rPr lang="nb-NO" sz="2800" dirty="0" err="1" smtClean="0">
                <a:sym typeface="Wingdings" panose="05000000000000000000" pitchFamily="2" charset="2"/>
              </a:rPr>
              <a:t>objects</a:t>
            </a:r>
            <a:r>
              <a:rPr lang="nb-NO" sz="2800" dirty="0" smtClean="0">
                <a:sym typeface="Wingdings" panose="05000000000000000000" pitchFamily="2" charset="2"/>
              </a:rPr>
              <a:t>: </a:t>
            </a:r>
            <a:r>
              <a:rPr lang="nb-NO" sz="2800" dirty="0" err="1" smtClean="0">
                <a:sym typeface="Wingdings" panose="05000000000000000000" pitchFamily="2" charset="2"/>
              </a:rPr>
              <a:t>larger</a:t>
            </a:r>
            <a:r>
              <a:rPr lang="nb-NO" sz="2800" dirty="0" smtClean="0">
                <a:sym typeface="Wingdings" panose="05000000000000000000" pitchFamily="2" charset="2"/>
              </a:rPr>
              <a:t>, or </a:t>
            </a:r>
            <a:r>
              <a:rPr lang="nb-NO" sz="2800" dirty="0" err="1" smtClean="0">
                <a:sym typeface="Wingdings" panose="05000000000000000000" pitchFamily="2" charset="2"/>
              </a:rPr>
              <a:t>denser</a:t>
            </a:r>
            <a:r>
              <a:rPr lang="nb-NO" sz="2800" dirty="0" smtClean="0">
                <a:sym typeface="Wingdings" panose="05000000000000000000" pitchFamily="2" charset="2"/>
              </a:rPr>
              <a:t> fall faster. Galileo </a:t>
            </a:r>
            <a:r>
              <a:rPr lang="nb-NO" sz="2800" dirty="0" err="1" smtClean="0">
                <a:sym typeface="Wingdings" panose="05000000000000000000" pitchFamily="2" charset="2"/>
              </a:rPr>
              <a:t>was</a:t>
            </a:r>
            <a:r>
              <a:rPr lang="nb-NO" sz="2800" dirty="0" smtClean="0">
                <a:sym typeface="Wingdings" panose="05000000000000000000" pitchFamily="2" charset="2"/>
              </a:rPr>
              <a:t> </a:t>
            </a:r>
            <a:r>
              <a:rPr lang="nb-NO" sz="2800" dirty="0" err="1" smtClean="0">
                <a:sym typeface="Wingdings" panose="05000000000000000000" pitchFamily="2" charset="2"/>
              </a:rPr>
              <a:t>wrong</a:t>
            </a:r>
            <a:r>
              <a:rPr lang="nb-NO" sz="2800" dirty="0" smtClean="0">
                <a:sym typeface="Wingdings" panose="05000000000000000000" pitchFamily="2" charset="2"/>
              </a:rPr>
              <a:t>.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597959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2249"/>
          </a:xfrm>
        </p:spPr>
        <p:txBody>
          <a:bodyPr>
            <a:normAutofit fontScale="90000"/>
          </a:bodyPr>
          <a:lstStyle/>
          <a:p>
            <a:r>
              <a:rPr lang="nb-NO" sz="4000" dirty="0" smtClean="0">
                <a:latin typeface="+mn-lt"/>
              </a:rPr>
              <a:t>Sinking  </a:t>
            </a:r>
            <a:r>
              <a:rPr lang="nb-NO" sz="4000" dirty="0" err="1" smtClean="0">
                <a:latin typeface="+mn-lt"/>
              </a:rPr>
              <a:t>velocity</a:t>
            </a:r>
            <a:r>
              <a:rPr lang="nb-NO" sz="4000" dirty="0" smtClean="0">
                <a:latin typeface="+mn-lt"/>
              </a:rPr>
              <a:t> </a:t>
            </a:r>
            <a:r>
              <a:rPr lang="nb-NO" sz="4000" dirty="0" err="1" smtClean="0">
                <a:latin typeface="+mn-lt"/>
              </a:rPr>
              <a:t>of</a:t>
            </a:r>
            <a:r>
              <a:rPr lang="nb-NO" sz="4000" dirty="0" smtClean="0">
                <a:latin typeface="+mn-lt"/>
              </a:rPr>
              <a:t> solid </a:t>
            </a:r>
            <a:r>
              <a:rPr lang="nb-NO" sz="4000" dirty="0" err="1" smtClean="0">
                <a:latin typeface="+mn-lt"/>
              </a:rPr>
              <a:t>objects</a:t>
            </a:r>
            <a:r>
              <a:rPr lang="nb-NO" sz="4000" dirty="0" smtClean="0">
                <a:latin typeface="+mn-lt"/>
              </a:rPr>
              <a:t>: </a:t>
            </a:r>
            <a:r>
              <a:rPr lang="nb-NO" sz="4000" dirty="0" err="1" smtClean="0">
                <a:latin typeface="+mn-lt"/>
              </a:rPr>
              <a:t>Quantification</a:t>
            </a:r>
            <a:endParaRPr lang="nb-NO" sz="4000" dirty="0">
              <a:latin typeface="+mn-lt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227438"/>
            <a:ext cx="10515600" cy="4949525"/>
          </a:xfrm>
        </p:spPr>
        <p:txBody>
          <a:bodyPr/>
          <a:lstStyle/>
          <a:p>
            <a:r>
              <a:rPr lang="nb-NO" dirty="0" err="1" smtClean="0"/>
              <a:t>Stationary</a:t>
            </a:r>
            <a:r>
              <a:rPr lang="nb-NO" dirty="0" smtClean="0"/>
              <a:t> </a:t>
            </a:r>
            <a:r>
              <a:rPr lang="nb-NO" dirty="0" err="1" smtClean="0"/>
              <a:t>velocity</a:t>
            </a:r>
            <a:r>
              <a:rPr lang="nb-NO" dirty="0" err="1" smtClean="0">
                <a:sym typeface="Wingdings" panose="05000000000000000000" pitchFamily="2" charset="2"/>
              </a:rPr>
              <a:t>force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balance</a:t>
            </a:r>
            <a:r>
              <a:rPr lang="nb-NO" dirty="0" smtClean="0">
                <a:sym typeface="Wingdings" panose="05000000000000000000" pitchFamily="2" charset="2"/>
              </a:rPr>
              <a:t>:</a:t>
            </a:r>
          </a:p>
          <a:p>
            <a:r>
              <a:rPr lang="nb-NO" dirty="0" err="1" smtClean="0">
                <a:sym typeface="Wingdings" panose="05000000000000000000" pitchFamily="2" charset="2"/>
              </a:rPr>
              <a:t>Considering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spheric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particle</a:t>
            </a:r>
            <a:r>
              <a:rPr lang="nb-NO" dirty="0" smtClean="0">
                <a:sym typeface="Wingdings" panose="05000000000000000000" pitchFamily="2" charset="2"/>
              </a:rPr>
              <a:t> (ball):</a:t>
            </a:r>
          </a:p>
          <a:p>
            <a:pPr marL="0" indent="0">
              <a:buNone/>
            </a:pPr>
            <a:endParaRPr lang="nb-NO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b-NO" dirty="0" smtClean="0">
                <a:sym typeface="Wingdings" panose="05000000000000000000" pitchFamily="2" charset="2"/>
              </a:rPr>
              <a:t>   </a:t>
            </a:r>
            <a:endParaRPr lang="nb-NO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885100"/>
              </p:ext>
            </p:extLst>
          </p:nvPr>
        </p:nvGraphicFramePr>
        <p:xfrm>
          <a:off x="6492789" y="1339077"/>
          <a:ext cx="812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3" imgW="812520" imgH="355320" progId="Equation.DSMT4">
                  <p:embed/>
                </p:oleObj>
              </mc:Choice>
              <mc:Fallback>
                <p:oleObj name="Equation" r:id="rId3" imgW="8125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92789" y="1339077"/>
                        <a:ext cx="8128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115013"/>
              </p:ext>
            </p:extLst>
          </p:nvPr>
        </p:nvGraphicFramePr>
        <p:xfrm>
          <a:off x="6381922" y="1806316"/>
          <a:ext cx="1257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5" imgW="1257120" imgH="355320" progId="Equation.DSMT4">
                  <p:embed/>
                </p:oleObj>
              </mc:Choice>
              <mc:Fallback>
                <p:oleObj name="Equation" r:id="rId5" imgW="1257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81922" y="1806316"/>
                        <a:ext cx="12573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836176"/>
              </p:ext>
            </p:extLst>
          </p:nvPr>
        </p:nvGraphicFramePr>
        <p:xfrm>
          <a:off x="8277311" y="1782549"/>
          <a:ext cx="1219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7" imgW="1218960" imgH="355320" progId="Equation.DSMT4">
                  <p:embed/>
                </p:oleObj>
              </mc:Choice>
              <mc:Fallback>
                <p:oleObj name="Equation" r:id="rId7" imgW="12189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77311" y="1782549"/>
                        <a:ext cx="12192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788011"/>
              </p:ext>
            </p:extLst>
          </p:nvPr>
        </p:nvGraphicFramePr>
        <p:xfrm>
          <a:off x="1323889" y="3431317"/>
          <a:ext cx="26416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9" imgW="2641320" imgH="812520" progId="Equation.DSMT4">
                  <p:embed/>
                </p:oleObj>
              </mc:Choice>
              <mc:Fallback>
                <p:oleObj name="Equation" r:id="rId9" imgW="2641320" imgH="8125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889" y="3431317"/>
                        <a:ext cx="264160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Bilde 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941" y="2372498"/>
            <a:ext cx="6162909" cy="427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2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nb-NO" dirty="0" smtClean="0"/>
              <a:t>How to </a:t>
            </a:r>
            <a:r>
              <a:rPr lang="nb-NO" dirty="0" err="1" smtClean="0"/>
              <a:t>predict</a:t>
            </a:r>
            <a:r>
              <a:rPr lang="nb-NO" dirty="0" smtClean="0"/>
              <a:t> sinking </a:t>
            </a:r>
            <a:r>
              <a:rPr lang="nb-NO" dirty="0" err="1" smtClean="0"/>
              <a:t>velocity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8024" y="1446256"/>
            <a:ext cx="10515600" cy="4636487"/>
          </a:xfrm>
        </p:spPr>
        <p:txBody>
          <a:bodyPr/>
          <a:lstStyle/>
          <a:p>
            <a:r>
              <a:rPr lang="nb-NO" dirty="0" smtClean="0"/>
              <a:t>Challenge: Sinking </a:t>
            </a:r>
            <a:r>
              <a:rPr lang="nb-NO" dirty="0" err="1" smtClean="0"/>
              <a:t>velocity</a:t>
            </a:r>
            <a:r>
              <a:rPr lang="nb-NO" dirty="0" smtClean="0"/>
              <a:t> </a:t>
            </a:r>
            <a:r>
              <a:rPr lang="nb-NO" dirty="0" err="1" smtClean="0"/>
              <a:t>depends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Reynolds </a:t>
            </a:r>
            <a:r>
              <a:rPr lang="nb-NO" dirty="0" err="1" smtClean="0"/>
              <a:t>number</a:t>
            </a:r>
            <a:r>
              <a:rPr lang="nb-NO" dirty="0" smtClean="0"/>
              <a:t>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Solution: </a:t>
            </a:r>
            <a:r>
              <a:rPr lang="nb-NO" dirty="0" err="1" smtClean="0"/>
              <a:t>Iteration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24" y="4196621"/>
            <a:ext cx="10157641" cy="2486174"/>
          </a:xfrm>
          <a:prstGeom prst="rect">
            <a:avLst/>
          </a:prstGeom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192026"/>
              </p:ext>
            </p:extLst>
          </p:nvPr>
        </p:nvGraphicFramePr>
        <p:xfrm>
          <a:off x="4025471" y="2611353"/>
          <a:ext cx="42926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4" imgW="4292280" imgH="965160" progId="Equation.DSMT4">
                  <p:embed/>
                </p:oleObj>
              </mc:Choice>
              <mc:Fallback>
                <p:oleObj name="Equation" r:id="rId4" imgW="4292280" imgH="965160" progId="Equation.DSMT4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471" y="2611353"/>
                        <a:ext cx="42926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270176" y="21881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74610"/>
              </p:ext>
            </p:extLst>
          </p:nvPr>
        </p:nvGraphicFramePr>
        <p:xfrm>
          <a:off x="1879900" y="2713466"/>
          <a:ext cx="16764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6" imgW="1689100" imgH="825500" progId="Equation.DSMT4">
                  <p:embed/>
                </p:oleObj>
              </mc:Choice>
              <mc:Fallback>
                <p:oleObj name="Equation" r:id="rId6" imgW="1689100" imgH="825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900" y="2713466"/>
                        <a:ext cx="1676400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8481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Application (</a:t>
            </a:r>
            <a:r>
              <a:rPr lang="nb-NO" dirty="0" err="1" smtClean="0"/>
              <a:t>particles</a:t>
            </a:r>
            <a:r>
              <a:rPr lang="nb-NO" dirty="0" smtClean="0"/>
              <a:t>/</a:t>
            </a:r>
            <a:r>
              <a:rPr lang="nb-NO" dirty="0" err="1" smtClean="0"/>
              <a:t>droplets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given </a:t>
            </a:r>
            <a:r>
              <a:rPr lang="nb-NO" dirty="0" err="1" smtClean="0"/>
              <a:t>size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98435"/>
          </a:xfrm>
        </p:spPr>
        <p:txBody>
          <a:bodyPr/>
          <a:lstStyle/>
          <a:p>
            <a:r>
              <a:rPr lang="nb-NO" dirty="0" smtClean="0"/>
              <a:t>Sand management, sand </a:t>
            </a:r>
            <a:r>
              <a:rPr lang="nb-NO" dirty="0" err="1" smtClean="0"/>
              <a:t>accumulation</a:t>
            </a:r>
            <a:r>
              <a:rPr lang="nb-NO" dirty="0" smtClean="0"/>
              <a:t> (Training </a:t>
            </a:r>
            <a:r>
              <a:rPr lang="nb-NO" dirty="0" err="1" smtClean="0"/>
              <a:t>exercise</a:t>
            </a:r>
            <a:r>
              <a:rPr lang="nb-NO" dirty="0" smtClean="0"/>
              <a:t> 3.1)</a:t>
            </a:r>
          </a:p>
          <a:p>
            <a:r>
              <a:rPr lang="nb-NO" dirty="0" smtClean="0"/>
              <a:t>Separator design (</a:t>
            </a:r>
            <a:r>
              <a:rPr lang="nb-NO" dirty="0" err="1" smtClean="0"/>
              <a:t>allowable</a:t>
            </a:r>
            <a:r>
              <a:rPr lang="nb-NO" dirty="0" smtClean="0"/>
              <a:t> </a:t>
            </a:r>
            <a:r>
              <a:rPr lang="nb-NO" dirty="0" err="1" smtClean="0"/>
              <a:t>size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escaping</a:t>
            </a:r>
            <a:r>
              <a:rPr lang="nb-NO" dirty="0" smtClean="0"/>
              <a:t> </a:t>
            </a:r>
            <a:r>
              <a:rPr lang="nb-NO" dirty="0" err="1" smtClean="0"/>
              <a:t>droplets</a:t>
            </a:r>
            <a:r>
              <a:rPr lang="nb-NO" dirty="0" smtClean="0"/>
              <a:t> </a:t>
            </a:r>
            <a:r>
              <a:rPr lang="nb-NO" dirty="0" smtClean="0"/>
              <a:t>droplet)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230" y="3006812"/>
            <a:ext cx="6302551" cy="348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75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Office-tema</vt:lpstr>
      <vt:lpstr>MathType 6.0 Equation</vt:lpstr>
      <vt:lpstr>Chapter 3 Lecture 1: Particles, droplets &amp; bubbles   8 february 2021</vt:lpstr>
      <vt:lpstr>Schedule:</vt:lpstr>
      <vt:lpstr>Sinking (falling) </vt:lpstr>
      <vt:lpstr>Sinking (falling) velocity of solid objects</vt:lpstr>
      <vt:lpstr>Sinking  velocity of solid objects: Quantification</vt:lpstr>
      <vt:lpstr>How to predict sinking velocity</vt:lpstr>
      <vt:lpstr>Application (particles/droplets of given size)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Lecture 1: Particles, droplets &amp; bubbles   8 february 2021</dc:title>
  <dc:creator>Harald Arne Asheim</dc:creator>
  <cp:lastModifiedBy>Harald Arne Asheim</cp:lastModifiedBy>
  <cp:revision>14</cp:revision>
  <dcterms:created xsi:type="dcterms:W3CDTF">2021-02-08T08:24:20Z</dcterms:created>
  <dcterms:modified xsi:type="dcterms:W3CDTF">2021-02-08T11:15:39Z</dcterms:modified>
</cp:coreProperties>
</file>